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nton" pitchFamily="2" charset="0"/>
      <p:regular r:id="rId30"/>
    </p:embeddedFont>
    <p:embeddedFont>
      <p:font typeface="DM Sans" panose="020F0502020204030204" pitchFamily="2" charset="0"/>
      <p:bold r:id="rId31"/>
      <p:boldItalic r:id="rId32"/>
    </p:embeddedFont>
    <p:embeddedFont>
      <p:font typeface="Tomorrow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1258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f0a921bd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3f0a921bd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ef0a360b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3ef0a360b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b7681e73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3eb7681e7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b7681e7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3eb7681e7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f0a921bd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3f0a921bd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f0a921bd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f0a921bd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f0a921b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3f0a921b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eb7681e7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3eb7681e7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0a921bd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3f0a921bd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f0a921bd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3f0a921bd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f0a921bd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3f0a921bd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ef0a360b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3ef0a360b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f0a921bd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3f0a921bd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f0a921bd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3f0a921bd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0" marR="0" lvl="1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0" marR="0" lvl="2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0" marR="0" lvl="3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0" marR="0" lvl="4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0" marR="0" lvl="5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0" marR="0" lvl="6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0" marR="0" lvl="7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0" marR="0" lvl="8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2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34" Type="http://schemas.openxmlformats.org/officeDocument/2006/relationships/image" Target="../media/image47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10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17.png"/><Relationship Id="rId35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028701" y="813775"/>
            <a:ext cx="2660149" cy="797100"/>
            <a:chOff x="1266551" y="813775"/>
            <a:chExt cx="2660149" cy="797100"/>
          </a:xfrm>
        </p:grpSpPr>
        <p:sp>
          <p:nvSpPr>
            <p:cNvPr id="85" name="Google Shape;85;p13"/>
            <p:cNvSpPr txBox="1"/>
            <p:nvPr/>
          </p:nvSpPr>
          <p:spPr>
            <a:xfrm>
              <a:off x="3421200" y="813775"/>
              <a:ext cx="505500" cy="79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1AD079"/>
                  </a:solidFill>
                  <a:latin typeface="Anton"/>
                  <a:ea typeface="Anton"/>
                  <a:cs typeface="Anton"/>
                  <a:sym typeface="Anton"/>
                </a:rPr>
                <a:t>X</a:t>
              </a:r>
              <a:endParaRPr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1266551" y="958525"/>
              <a:ext cx="25950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98" b="1">
                  <a:solidFill>
                    <a:srgbClr val="F0F9FF"/>
                  </a:solidFill>
                  <a:latin typeface="DM Sans"/>
                  <a:ea typeface="DM Sans"/>
                  <a:cs typeface="DM Sans"/>
                  <a:sym typeface="DM Sans"/>
                </a:rPr>
                <a:t>deepFRAUD</a:t>
              </a:r>
              <a:endParaRPr sz="2200"/>
            </a:p>
          </p:txBody>
        </p:sp>
      </p:grpSp>
      <p:pic>
        <p:nvPicPr>
          <p:cNvPr id="87" name="Google Shape;87;p13" title="duotone.png"/>
          <p:cNvPicPr preferRelativeResize="0"/>
          <p:nvPr/>
        </p:nvPicPr>
        <p:blipFill rotWithShape="1">
          <a:blip r:embed="rId3">
            <a:alphaModFix/>
          </a:blip>
          <a:srcRect l="28492" r="28492"/>
          <a:stretch/>
        </p:blipFill>
        <p:spPr>
          <a:xfrm>
            <a:off x="11648980" y="0"/>
            <a:ext cx="6639017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3121" y="3296857"/>
            <a:ext cx="1823487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89" name="Google Shape;89;p13"/>
          <p:cNvCxnSpPr/>
          <p:nvPr/>
        </p:nvCxnSpPr>
        <p:spPr>
          <a:xfrm>
            <a:off x="2296733" y="9060514"/>
            <a:ext cx="4226333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90" name="Google Shape;90;p13"/>
          <p:cNvSpPr txBox="1"/>
          <p:nvPr/>
        </p:nvSpPr>
        <p:spPr>
          <a:xfrm>
            <a:off x="1028700" y="4843025"/>
            <a:ext cx="95916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Fraud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Detection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36219" y="1103564"/>
            <a:ext cx="238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March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53126" y="3296850"/>
            <a:ext cx="2051423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209" name="Google Shape;209;p22"/>
          <p:cNvCxnSpPr/>
          <p:nvPr/>
        </p:nvCxnSpPr>
        <p:spPr>
          <a:xfrm>
            <a:off x="1768932" y="678975"/>
            <a:ext cx="153078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10" name="Google Shape;210;p22"/>
          <p:cNvSpPr txBox="1"/>
          <p:nvPr/>
        </p:nvSpPr>
        <p:spPr>
          <a:xfrm>
            <a:off x="1028700" y="4843025"/>
            <a:ext cx="15549300" cy="5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766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Finding the best model for prediction</a:t>
            </a: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02</a:t>
            </a:r>
            <a:endParaRPr sz="2800" b="1">
              <a:solidFill>
                <a:srgbClr val="13122D"/>
              </a:solidFill>
            </a:endParaRPr>
          </a:p>
        </p:txBody>
      </p:sp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7057350" y="1041725"/>
            <a:ext cx="10201800" cy="8216700"/>
          </a:xfrm>
          <a:prstGeom prst="roundRect">
            <a:avLst>
              <a:gd name="adj" fmla="val 2312"/>
            </a:avLst>
          </a:prstGeom>
          <a:solidFill>
            <a:srgbClr val="1AD0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7491300" y="5018050"/>
            <a:ext cx="9450900" cy="3959700"/>
          </a:xfrm>
          <a:prstGeom prst="roundRect">
            <a:avLst>
              <a:gd name="adj" fmla="val 3551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009650" y="3522077"/>
            <a:ext cx="7953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Baseline Model</a:t>
            </a:r>
            <a:endParaRPr>
              <a:solidFill>
                <a:srgbClr val="13122D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9608400" y="2608798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9263700" y="3151650"/>
            <a:ext cx="578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model with a single Decision Tree and a maximum depth of 7, oversampling applied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708" y="5089227"/>
            <a:ext cx="9293084" cy="3751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762500" y="5556575"/>
            <a:ext cx="18537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25" name="Google Shape;225;p23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10037175" y="3822675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009650" y="2652402"/>
            <a:ext cx="7953000" cy="4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Approaches to get the best model</a:t>
            </a:r>
            <a:endParaRPr>
              <a:solidFill>
                <a:srgbClr val="13122D"/>
              </a:solidFill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10031679" y="992535"/>
            <a:ext cx="7227669" cy="2648361"/>
            <a:chOff x="0" y="-9525"/>
            <a:chExt cx="1903571" cy="697506"/>
          </a:xfrm>
        </p:grpSpPr>
        <p:sp>
          <p:nvSpPr>
            <p:cNvPr id="234" name="Google Shape;234;p24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4"/>
          <p:cNvGrpSpPr/>
          <p:nvPr/>
        </p:nvGrpSpPr>
        <p:grpSpPr>
          <a:xfrm>
            <a:off x="10031679" y="6609958"/>
            <a:ext cx="7227669" cy="2648361"/>
            <a:chOff x="0" y="-9525"/>
            <a:chExt cx="1903571" cy="697506"/>
          </a:xfrm>
        </p:grpSpPr>
        <p:sp>
          <p:nvSpPr>
            <p:cNvPr id="237" name="Google Shape;237;p24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4"/>
          <p:cNvSpPr txBox="1"/>
          <p:nvPr/>
        </p:nvSpPr>
        <p:spPr>
          <a:xfrm>
            <a:off x="11095714" y="1587060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1095714" y="4186254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Stacking</a:t>
            </a:r>
            <a:endParaRPr>
              <a:solidFill>
                <a:srgbClr val="F0F9FF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1296158" y="2129918"/>
            <a:ext cx="4698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model with multiple decision trees that work together by averaging their outcomes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10752096" y="4834147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technique that combines multiple different models (base learners) and uses a meta-model to learn from their predictions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(DecisionTree, KNN, SGDClassifier)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1095714" y="7016207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Boosting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10752096" y="7559066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method that trains models sequentially, where each model corrects the errors of the previous one, gradually improving performance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5" name="Google Shape;245;p24"/>
          <p:cNvCxnSpPr/>
          <p:nvPr/>
        </p:nvCxnSpPr>
        <p:spPr>
          <a:xfrm>
            <a:off x="4783200" y="6074225"/>
            <a:ext cx="44628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46" name="Google Shape;246;p24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9306264" y="2927971"/>
            <a:ext cx="7953000" cy="4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</a:t>
            </a: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ain KPIs and their priority for evaluating the models</a:t>
            </a:r>
            <a:endParaRPr/>
          </a:p>
        </p:txBody>
      </p:sp>
      <p:grpSp>
        <p:nvGrpSpPr>
          <p:cNvPr id="253" name="Google Shape;253;p25"/>
          <p:cNvGrpSpPr/>
          <p:nvPr/>
        </p:nvGrpSpPr>
        <p:grpSpPr>
          <a:xfrm>
            <a:off x="1028775" y="583974"/>
            <a:ext cx="7227669" cy="1714999"/>
            <a:chOff x="0" y="0"/>
            <a:chExt cx="1903571" cy="687981"/>
          </a:xfrm>
        </p:grpSpPr>
        <p:sp>
          <p:nvSpPr>
            <p:cNvPr id="254" name="Google Shape;254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5"/>
          <p:cNvGrpSpPr/>
          <p:nvPr/>
        </p:nvGrpSpPr>
        <p:grpSpPr>
          <a:xfrm>
            <a:off x="1028775" y="2443109"/>
            <a:ext cx="7227669" cy="1714999"/>
            <a:chOff x="0" y="0"/>
            <a:chExt cx="1903571" cy="687981"/>
          </a:xfrm>
        </p:grpSpPr>
        <p:sp>
          <p:nvSpPr>
            <p:cNvPr id="257" name="Google Shape;257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solidFill>
              <a:srgbClr val="1AD079"/>
            </a:solidFill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5"/>
          <p:cNvGrpSpPr/>
          <p:nvPr/>
        </p:nvGrpSpPr>
        <p:grpSpPr>
          <a:xfrm>
            <a:off x="1028775" y="4302244"/>
            <a:ext cx="7227669" cy="1714999"/>
            <a:chOff x="0" y="0"/>
            <a:chExt cx="1903571" cy="687981"/>
          </a:xfrm>
        </p:grpSpPr>
        <p:sp>
          <p:nvSpPr>
            <p:cNvPr id="260" name="Google Shape;260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5"/>
          <p:cNvSpPr txBox="1"/>
          <p:nvPr/>
        </p:nvSpPr>
        <p:spPr>
          <a:xfrm>
            <a:off x="2092735" y="672660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ROC AUC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2092735" y="2496805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Recall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2025920" y="1215518"/>
            <a:ext cx="5233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Measures how well the model separates fraud from non-fraud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→ used for overall assessment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749117" y="2887264"/>
            <a:ext cx="57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	The percentage of actual fraud cases correctly identified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→ important as the goal is to identify as much fraud as possible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2092735" y="4534782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Accuracy</a:t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1749117" y="5077641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	The proportion of all correct predictions out of total cases.</a:t>
            </a:r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1028813" y="6161380"/>
            <a:ext cx="7227669" cy="1714999"/>
            <a:chOff x="0" y="0"/>
            <a:chExt cx="1903571" cy="687981"/>
          </a:xfrm>
        </p:grpSpPr>
        <p:sp>
          <p:nvSpPr>
            <p:cNvPr id="269" name="Google Shape;269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solidFill>
              <a:srgbClr val="1AD079"/>
            </a:solidFill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1028813" y="8020515"/>
            <a:ext cx="7227669" cy="1714999"/>
            <a:chOff x="0" y="0"/>
            <a:chExt cx="1903571" cy="687981"/>
          </a:xfrm>
        </p:grpSpPr>
        <p:sp>
          <p:nvSpPr>
            <p:cNvPr id="272" name="Google Shape;272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5"/>
          <p:cNvSpPr txBox="1"/>
          <p:nvPr/>
        </p:nvSpPr>
        <p:spPr>
          <a:xfrm>
            <a:off x="2092772" y="6444155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Precision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1749154" y="6987014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	The percentage of predicted fraud cases that are actually fraud.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2092772" y="8482132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F1 Score</a:t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1749154" y="9024991"/>
            <a:ext cx="578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The balance between Precision and Recall.</a:t>
            </a:r>
            <a:endParaRPr/>
          </a:p>
        </p:txBody>
      </p:sp>
      <p:cxnSp>
        <p:nvCxnSpPr>
          <p:cNvPr id="278" name="Google Shape;278;p25"/>
          <p:cNvCxnSpPr/>
          <p:nvPr/>
        </p:nvCxnSpPr>
        <p:spPr>
          <a:xfrm>
            <a:off x="10436075" y="9392800"/>
            <a:ext cx="71982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79" name="Google Shape;279;p25"/>
          <p:cNvSpPr txBox="1"/>
          <p:nvPr/>
        </p:nvSpPr>
        <p:spPr>
          <a:xfrm>
            <a:off x="9306275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1028700" y="3118075"/>
            <a:ext cx="8165100" cy="6585600"/>
          </a:xfrm>
          <a:prstGeom prst="roundRect">
            <a:avLst>
              <a:gd name="adj" fmla="val 231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1028700" y="1190625"/>
            <a:ext cx="161064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Model Comparison - ROC Curves</a:t>
            </a:r>
            <a:endParaRPr sz="700"/>
          </a:p>
        </p:txBody>
      </p:sp>
      <p:sp>
        <p:nvSpPr>
          <p:cNvPr id="287" name="Google Shape;287;p26"/>
          <p:cNvSpPr txBox="1"/>
          <p:nvPr/>
        </p:nvSpPr>
        <p:spPr>
          <a:xfrm>
            <a:off x="9614150" y="3213452"/>
            <a:ext cx="7206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The Baseline model is by far outperforming the complex models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all complex model achieve the same ROC AUC values of 0.62 while the Baseline model achieves 0.84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3297275"/>
            <a:ext cx="7840375" cy="62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/>
          <p:nvPr/>
        </p:nvSpPr>
        <p:spPr>
          <a:xfrm>
            <a:off x="171351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2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3623650" y="3323425"/>
            <a:ext cx="11016000" cy="6585600"/>
          </a:xfrm>
          <a:prstGeom prst="roundRect">
            <a:avLst>
              <a:gd name="adj" fmla="val 231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147550" y="2461525"/>
            <a:ext cx="14058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Also looking at the other KPIs Accuracy, Precision, Recall and the F1 Score, the Baseline Model achieves the overall best results</a:t>
            </a: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93" y="3432324"/>
            <a:ext cx="10627814" cy="63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1028700" y="1190625"/>
            <a:ext cx="161064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Model Comparison - Other KPIs</a:t>
            </a:r>
            <a:endParaRPr sz="700"/>
          </a:p>
        </p:txBody>
      </p:sp>
      <p:sp>
        <p:nvSpPr>
          <p:cNvPr id="299" name="Google Shape;299;p27"/>
          <p:cNvSpPr/>
          <p:nvPr/>
        </p:nvSpPr>
        <p:spPr>
          <a:xfrm>
            <a:off x="4754750" y="4096850"/>
            <a:ext cx="1540200" cy="5248200"/>
          </a:xfrm>
          <a:prstGeom prst="rect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171351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10037050" y="6618575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0037050" y="1029263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28"/>
          <p:cNvGrpSpPr/>
          <p:nvPr/>
        </p:nvGrpSpPr>
        <p:grpSpPr>
          <a:xfrm>
            <a:off x="10031679" y="3802502"/>
            <a:ext cx="7227669" cy="2648361"/>
            <a:chOff x="0" y="-9525"/>
            <a:chExt cx="1903571" cy="697506"/>
          </a:xfrm>
        </p:grpSpPr>
        <p:sp>
          <p:nvSpPr>
            <p:cNvPr id="309" name="Google Shape;309;p28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8"/>
          <p:cNvSpPr txBox="1"/>
          <p:nvPr/>
        </p:nvSpPr>
        <p:spPr>
          <a:xfrm>
            <a:off x="11095714" y="1587060"/>
            <a:ext cx="5099700" cy="3447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AD079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>
              <a:solidFill>
                <a:srgbClr val="1AD079"/>
              </a:solidFill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11095714" y="4186254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Stacking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11296158" y="2129918"/>
            <a:ext cx="4698600" cy="9696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model with multiple decision trees that work together by averaging their outcomes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0752096" y="4834147"/>
            <a:ext cx="57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technique that combines multiple different models (base learners) and uses a meta-model to learn from their predictions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11095714" y="7016207"/>
            <a:ext cx="5099700" cy="3447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AD079"/>
                </a:solidFill>
                <a:latin typeface="DM Sans"/>
                <a:ea typeface="DM Sans"/>
                <a:cs typeface="DM Sans"/>
                <a:sym typeface="DM Sans"/>
              </a:rPr>
              <a:t>Boosting</a:t>
            </a:r>
            <a:endParaRPr>
              <a:solidFill>
                <a:srgbClr val="1AD079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0752096" y="7559066"/>
            <a:ext cx="5786700" cy="16161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method that trains models sequentially, where each model corrects the errors of the previous one, gradually improving performance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1437475" y="1041725"/>
            <a:ext cx="7227600" cy="8216700"/>
          </a:xfrm>
          <a:prstGeom prst="roundRect">
            <a:avLst>
              <a:gd name="adj" fmla="val 2312"/>
            </a:avLst>
          </a:prstGeom>
          <a:solidFill>
            <a:srgbClr val="13122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977647" y="6379785"/>
            <a:ext cx="2133611" cy="2274199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1951788" y="2639100"/>
            <a:ext cx="6198979" cy="2648361"/>
            <a:chOff x="0" y="-9525"/>
            <a:chExt cx="1903571" cy="697506"/>
          </a:xfrm>
        </p:grpSpPr>
        <p:sp>
          <p:nvSpPr>
            <p:cNvPr id="320" name="Google Shape;320;p28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8"/>
          <p:cNvSpPr txBox="1"/>
          <p:nvPr/>
        </p:nvSpPr>
        <p:spPr>
          <a:xfrm>
            <a:off x="2540964" y="3099535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2701988" y="3802501"/>
            <a:ext cx="4698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model with a single Decision Tree and a maximum depth of 7, oversampling applied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4" name="Google Shape;324;p28"/>
          <p:cNvCxnSpPr/>
          <p:nvPr/>
        </p:nvCxnSpPr>
        <p:spPr>
          <a:xfrm>
            <a:off x="2672100" y="3530125"/>
            <a:ext cx="4804800" cy="0"/>
          </a:xfrm>
          <a:prstGeom prst="straightConnector1">
            <a:avLst/>
          </a:prstGeom>
          <a:noFill/>
          <a:ln w="76200" cap="flat" cmpd="sng">
            <a:solidFill>
              <a:srgbClr val="1312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28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6" name="Google Shape;326;p2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32" name="Google Shape;332;p29"/>
          <p:cNvCxnSpPr/>
          <p:nvPr/>
        </p:nvCxnSpPr>
        <p:spPr>
          <a:xfrm>
            <a:off x="1700893" y="678975"/>
            <a:ext cx="15285000" cy="0"/>
          </a:xfrm>
          <a:prstGeom prst="straightConnector1">
            <a:avLst/>
          </a:prstGeom>
          <a:noFill/>
          <a:ln w="285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33" name="Google Shape;333;p29"/>
          <p:cNvSpPr txBox="1"/>
          <p:nvPr/>
        </p:nvSpPr>
        <p:spPr>
          <a:xfrm>
            <a:off x="1028700" y="4843025"/>
            <a:ext cx="155493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Conclusion &amp; Evaluation</a:t>
            </a: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03</a:t>
            </a:r>
            <a:endParaRPr sz="2800" b="1">
              <a:solidFill>
                <a:srgbClr val="13122D"/>
              </a:solidFill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t="4439" b="4439"/>
          <a:stretch/>
        </p:blipFill>
        <p:spPr>
          <a:xfrm>
            <a:off x="1028700" y="1028700"/>
            <a:ext cx="602855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9334899" y="1190625"/>
            <a:ext cx="79245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/>
          </a:p>
        </p:txBody>
      </p:sp>
      <p:sp>
        <p:nvSpPr>
          <p:cNvPr id="343" name="Google Shape;343;p30"/>
          <p:cNvSpPr txBox="1"/>
          <p:nvPr/>
        </p:nvSpPr>
        <p:spPr>
          <a:xfrm>
            <a:off x="9334899" y="4195378"/>
            <a:ext cx="79245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solution can be the best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Still need to check and compare with different models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Importance of EDA and Feature Engineering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Fraud detection is difficult to detect and compound correlations hard to find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Working as a team is essential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4" name="Google Shape;344;p30"/>
          <p:cNvCxnSpPr/>
          <p:nvPr/>
        </p:nvCxnSpPr>
        <p:spPr>
          <a:xfrm>
            <a:off x="9918425" y="9392800"/>
            <a:ext cx="7716000" cy="0"/>
          </a:xfrm>
          <a:prstGeom prst="straightConnector1">
            <a:avLst/>
          </a:prstGeom>
          <a:noFill/>
          <a:ln w="434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45" name="Google Shape;345;p30"/>
          <p:cNvSpPr txBox="1"/>
          <p:nvPr/>
        </p:nvSpPr>
        <p:spPr>
          <a:xfrm>
            <a:off x="9306275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3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l="28227" r="24393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1028700" y="1190625"/>
            <a:ext cx="81153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LOOK FURTHER</a:t>
            </a:r>
            <a:endParaRPr>
              <a:solidFill>
                <a:srgbClr val="13122D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1028700" y="4185853"/>
            <a:ext cx="811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Optimize the base model again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More Data Engineering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Read the decision tree as good as possible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4" name="Google Shape;354;p31"/>
          <p:cNvCxnSpPr/>
          <p:nvPr/>
        </p:nvCxnSpPr>
        <p:spPr>
          <a:xfrm>
            <a:off x="1640850" y="9392800"/>
            <a:ext cx="8670900" cy="0"/>
          </a:xfrm>
          <a:prstGeom prst="straightConnector1">
            <a:avLst/>
          </a:prstGeom>
          <a:noFill/>
          <a:ln w="434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55" name="Google Shape;355;p31"/>
          <p:cNvSpPr txBox="1"/>
          <p:nvPr/>
        </p:nvSpPr>
        <p:spPr>
          <a:xfrm>
            <a:off x="1028700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3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28164" r="24456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028700" y="1190625"/>
            <a:ext cx="81153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WHY</a:t>
            </a:r>
            <a:r>
              <a:rPr lang="en-US" sz="8799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FRAUD DETECTION</a:t>
            </a:r>
            <a:r>
              <a:rPr lang="en-US" sz="8799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? 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4145174"/>
            <a:ext cx="8115300" cy="4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With our custom-built fraud detection model, you will: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Prevent revenue loss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by identifying fraudulent consumption early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Increase efficiency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by reducing  time-consuming manual investigations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Ensure fair billing practices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to maintain customer trust and regulatory compliance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1623575" y="9541325"/>
            <a:ext cx="88689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01" name="Google Shape;101;p14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2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D079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1316950" y="1190625"/>
            <a:ext cx="81153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FURTHER</a:t>
            </a:r>
            <a:endParaRPr sz="8799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QUESTIONS</a:t>
            </a: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?</a:t>
            </a:r>
            <a:endParaRPr/>
          </a:p>
        </p:txBody>
      </p:sp>
      <p:sp>
        <p:nvSpPr>
          <p:cNvPr id="362" name="Google Shape;362;p32"/>
          <p:cNvSpPr txBox="1"/>
          <p:nvPr/>
        </p:nvSpPr>
        <p:spPr>
          <a:xfrm>
            <a:off x="1316950" y="4195378"/>
            <a:ext cx="811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GridSearchCV doesn’t give the best result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Data Leakage / Feature Engineering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3" name="Google Shape;363;p32"/>
          <p:cNvCxnSpPr/>
          <p:nvPr/>
        </p:nvCxnSpPr>
        <p:spPr>
          <a:xfrm>
            <a:off x="1640850" y="9392800"/>
            <a:ext cx="15379800" cy="0"/>
          </a:xfrm>
          <a:prstGeom prst="straightConnector1">
            <a:avLst/>
          </a:prstGeom>
          <a:noFill/>
          <a:ln w="434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64" name="Google Shape;364;p32"/>
          <p:cNvSpPr txBox="1"/>
          <p:nvPr/>
        </p:nvSpPr>
        <p:spPr>
          <a:xfrm>
            <a:off x="1028700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3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122D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3"/>
          <p:cNvGrpSpPr/>
          <p:nvPr/>
        </p:nvGrpSpPr>
        <p:grpSpPr>
          <a:xfrm>
            <a:off x="10031679" y="992535"/>
            <a:ext cx="7227669" cy="2648361"/>
            <a:chOff x="0" y="-9525"/>
            <a:chExt cx="1903571" cy="697506"/>
          </a:xfrm>
        </p:grpSpPr>
        <p:sp>
          <p:nvSpPr>
            <p:cNvPr id="371" name="Google Shape;371;p33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33"/>
          <p:cNvGrpSpPr/>
          <p:nvPr/>
        </p:nvGrpSpPr>
        <p:grpSpPr>
          <a:xfrm>
            <a:off x="10031679" y="3802502"/>
            <a:ext cx="7227669" cy="2648361"/>
            <a:chOff x="0" y="-9525"/>
            <a:chExt cx="1903571" cy="697506"/>
          </a:xfrm>
        </p:grpSpPr>
        <p:sp>
          <p:nvSpPr>
            <p:cNvPr id="374" name="Google Shape;374;p33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33"/>
          <p:cNvGrpSpPr/>
          <p:nvPr/>
        </p:nvGrpSpPr>
        <p:grpSpPr>
          <a:xfrm>
            <a:off x="10031679" y="6609958"/>
            <a:ext cx="7227669" cy="2648361"/>
            <a:chOff x="0" y="-9525"/>
            <a:chExt cx="1903571" cy="697506"/>
          </a:xfrm>
        </p:grpSpPr>
        <p:sp>
          <p:nvSpPr>
            <p:cNvPr id="377" name="Google Shape;377;p33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33"/>
          <p:cNvSpPr txBox="1"/>
          <p:nvPr/>
        </p:nvSpPr>
        <p:spPr>
          <a:xfrm>
            <a:off x="11095714" y="1587060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11095714" y="4186254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Stacking</a:t>
            </a:r>
            <a:endParaRPr/>
          </a:p>
        </p:txBody>
      </p:sp>
      <p:sp>
        <p:nvSpPr>
          <p:cNvPr id="381" name="Google Shape;381;p33"/>
          <p:cNvSpPr txBox="1"/>
          <p:nvPr/>
        </p:nvSpPr>
        <p:spPr>
          <a:xfrm>
            <a:off x="11296158" y="2129918"/>
            <a:ext cx="4698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model with multiple decision trees that work together by averaging their outcomes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10752096" y="4834147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technique that combines multiple different models (base learners) and uses a meta-model to learn from their predictions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(DecisionTree, KNN, SGDClassifier)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11095714" y="7016207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Boosting</a:t>
            </a:r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10752096" y="7559066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method that trains models sequentially, where each model corrects the errors of the previous one, gradually improving performance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33"/>
          <p:cNvSpPr txBox="1">
            <a:spLocks noGrp="1"/>
          </p:cNvSpPr>
          <p:nvPr>
            <p:ph type="sldNum" idx="12"/>
          </p:nvPr>
        </p:nvSpPr>
        <p:spPr>
          <a:xfrm>
            <a:off x="15831725" y="97411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1437475" y="1041725"/>
            <a:ext cx="7227600" cy="8216700"/>
          </a:xfrm>
          <a:prstGeom prst="roundRect">
            <a:avLst>
              <a:gd name="adj" fmla="val 2312"/>
            </a:avLst>
          </a:prstGeom>
          <a:solidFill>
            <a:srgbClr val="1AD0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2501514" y="4281748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/>
          </a:p>
        </p:txBody>
      </p:sp>
      <p:sp>
        <p:nvSpPr>
          <p:cNvPr id="388" name="Google Shape;388;p33"/>
          <p:cNvSpPr txBox="1"/>
          <p:nvPr/>
        </p:nvSpPr>
        <p:spPr>
          <a:xfrm>
            <a:off x="2701958" y="4824606"/>
            <a:ext cx="469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model with a single Decision Tree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5977647" y="6379785"/>
            <a:ext cx="2133611" cy="2274199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122D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/>
          <p:nvPr/>
        </p:nvSpPr>
        <p:spPr>
          <a:xfrm>
            <a:off x="1028700" y="1190625"/>
            <a:ext cx="811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/>
          </a:p>
        </p:txBody>
      </p:sp>
      <p:sp>
        <p:nvSpPr>
          <p:cNvPr id="395" name="Google Shape;395;p34"/>
          <p:cNvSpPr txBox="1"/>
          <p:nvPr/>
        </p:nvSpPr>
        <p:spPr>
          <a:xfrm>
            <a:off x="1028700" y="4145174"/>
            <a:ext cx="8115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xxx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96" name="Google Shape;396;p34"/>
          <p:cNvCxnSpPr/>
          <p:nvPr/>
        </p:nvCxnSpPr>
        <p:spPr>
          <a:xfrm>
            <a:off x="1623575" y="9541325"/>
            <a:ext cx="88689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97" name="Google Shape;397;p34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8" name="Google Shape;398;p34"/>
          <p:cNvPicPr preferRelativeResize="0"/>
          <p:nvPr/>
        </p:nvPicPr>
        <p:blipFill rotWithShape="1">
          <a:blip r:embed="rId3">
            <a:alphaModFix/>
          </a:blip>
          <a:srcRect l="28228" r="24391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D079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/>
        </p:nvSpPr>
        <p:spPr>
          <a:xfrm>
            <a:off x="1009650" y="3522077"/>
            <a:ext cx="7953036" cy="340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EXAMPLES OF ALTERNATIVE INVESTMENTS</a:t>
            </a:r>
            <a:endParaRPr/>
          </a:p>
        </p:txBody>
      </p:sp>
      <p:grpSp>
        <p:nvGrpSpPr>
          <p:cNvPr id="405" name="Google Shape;405;p35"/>
          <p:cNvGrpSpPr/>
          <p:nvPr/>
        </p:nvGrpSpPr>
        <p:grpSpPr>
          <a:xfrm>
            <a:off x="10031679" y="1028700"/>
            <a:ext cx="7227621" cy="2612177"/>
            <a:chOff x="0" y="0"/>
            <a:chExt cx="1903571" cy="687981"/>
          </a:xfrm>
        </p:grpSpPr>
        <p:sp>
          <p:nvSpPr>
            <p:cNvPr id="406" name="Google Shape;406;p3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35"/>
          <p:cNvGrpSpPr/>
          <p:nvPr/>
        </p:nvGrpSpPr>
        <p:grpSpPr>
          <a:xfrm>
            <a:off x="10031679" y="3838667"/>
            <a:ext cx="7227621" cy="2612177"/>
            <a:chOff x="0" y="0"/>
            <a:chExt cx="1903571" cy="687981"/>
          </a:xfrm>
        </p:grpSpPr>
        <p:sp>
          <p:nvSpPr>
            <p:cNvPr id="409" name="Google Shape;409;p3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35"/>
          <p:cNvGrpSpPr/>
          <p:nvPr/>
        </p:nvGrpSpPr>
        <p:grpSpPr>
          <a:xfrm>
            <a:off x="10031679" y="6646123"/>
            <a:ext cx="7227621" cy="2612177"/>
            <a:chOff x="0" y="0"/>
            <a:chExt cx="1903571" cy="687981"/>
          </a:xfrm>
        </p:grpSpPr>
        <p:sp>
          <p:nvSpPr>
            <p:cNvPr id="412" name="Google Shape;412;p3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35"/>
          <p:cNvSpPr txBox="1"/>
          <p:nvPr/>
        </p:nvSpPr>
        <p:spPr>
          <a:xfrm>
            <a:off x="11095714" y="1744239"/>
            <a:ext cx="5099551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Private equity</a:t>
            </a:r>
            <a:endParaRPr/>
          </a:p>
        </p:txBody>
      </p:sp>
      <p:sp>
        <p:nvSpPr>
          <p:cNvPr id="415" name="Google Shape;415;p35"/>
          <p:cNvSpPr txBox="1"/>
          <p:nvPr/>
        </p:nvSpPr>
        <p:spPr>
          <a:xfrm>
            <a:off x="11095714" y="4337146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Hedge funds</a:t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11296158" y="2287097"/>
            <a:ext cx="469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Investments in private companies or buyouts of public companies</a:t>
            </a:r>
            <a:endParaRPr/>
          </a:p>
        </p:txBody>
      </p:sp>
      <p:sp>
        <p:nvSpPr>
          <p:cNvPr id="417" name="Google Shape;417;p35"/>
          <p:cNvSpPr txBox="1"/>
          <p:nvPr/>
        </p:nvSpPr>
        <p:spPr>
          <a:xfrm>
            <a:off x="10752096" y="4880005"/>
            <a:ext cx="578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Pooled funds (endowments, pension funds, and mutual funds) that use diverse and high-risk strategies to generate high return</a:t>
            </a:r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11095714" y="7253161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Private debt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10752096" y="7796020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Involves lending companies or projects outside of traditional banking institutions</a:t>
            </a:r>
            <a:endParaRPr/>
          </a:p>
        </p:txBody>
      </p:sp>
      <p:sp>
        <p:nvSpPr>
          <p:cNvPr id="420" name="Google Shape;420;p3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D079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/>
        </p:nvSpPr>
        <p:spPr>
          <a:xfrm>
            <a:off x="9306264" y="2927971"/>
            <a:ext cx="7953000" cy="4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MORE EXAMPLES OF ALTERNATIVE INVESTMENTS</a:t>
            </a:r>
            <a:endParaRPr/>
          </a:p>
        </p:txBody>
      </p:sp>
      <p:grpSp>
        <p:nvGrpSpPr>
          <p:cNvPr id="426" name="Google Shape;426;p36"/>
          <p:cNvGrpSpPr/>
          <p:nvPr/>
        </p:nvGrpSpPr>
        <p:grpSpPr>
          <a:xfrm>
            <a:off x="1028700" y="1028700"/>
            <a:ext cx="7227621" cy="2612177"/>
            <a:chOff x="0" y="0"/>
            <a:chExt cx="1903571" cy="687981"/>
          </a:xfrm>
        </p:grpSpPr>
        <p:sp>
          <p:nvSpPr>
            <p:cNvPr id="427" name="Google Shape;427;p36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36"/>
          <p:cNvGrpSpPr/>
          <p:nvPr/>
        </p:nvGrpSpPr>
        <p:grpSpPr>
          <a:xfrm>
            <a:off x="1028700" y="3838667"/>
            <a:ext cx="7227621" cy="2612177"/>
            <a:chOff x="0" y="0"/>
            <a:chExt cx="1903571" cy="687981"/>
          </a:xfrm>
        </p:grpSpPr>
        <p:sp>
          <p:nvSpPr>
            <p:cNvPr id="430" name="Google Shape;430;p36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36"/>
          <p:cNvGrpSpPr/>
          <p:nvPr/>
        </p:nvGrpSpPr>
        <p:grpSpPr>
          <a:xfrm>
            <a:off x="1028700" y="6646123"/>
            <a:ext cx="7227621" cy="2612177"/>
            <a:chOff x="0" y="0"/>
            <a:chExt cx="1903571" cy="687981"/>
          </a:xfrm>
        </p:grpSpPr>
        <p:sp>
          <p:nvSpPr>
            <p:cNvPr id="433" name="Google Shape;433;p36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 txBox="1"/>
            <p:nvPr/>
          </p:nvSpPr>
          <p:spPr>
            <a:xfrm>
              <a:off x="0" y="28575"/>
              <a:ext cx="1903571" cy="659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36"/>
          <p:cNvSpPr txBox="1"/>
          <p:nvPr/>
        </p:nvSpPr>
        <p:spPr>
          <a:xfrm>
            <a:off x="2092735" y="1587060"/>
            <a:ext cx="5099551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Structured products</a:t>
            </a:r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2092735" y="4554205"/>
            <a:ext cx="5099551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Commodities</a:t>
            </a:r>
            <a:endParaRPr/>
          </a:p>
        </p:txBody>
      </p:sp>
      <p:sp>
        <p:nvSpPr>
          <p:cNvPr id="437" name="Google Shape;437;p36"/>
          <p:cNvSpPr txBox="1"/>
          <p:nvPr/>
        </p:nvSpPr>
        <p:spPr>
          <a:xfrm>
            <a:off x="2025920" y="2129918"/>
            <a:ext cx="5233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Potential of earning high return depends on the </a:t>
            </a: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r>
              <a:rPr lang="en-US" sz="2100" b="0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or value of an underlying index or basket of securities</a:t>
            </a:r>
            <a:endParaRPr/>
          </a:p>
        </p:txBody>
      </p:sp>
      <p:sp>
        <p:nvSpPr>
          <p:cNvPr id="438" name="Google Shape;438;p36"/>
          <p:cNvSpPr txBox="1"/>
          <p:nvPr/>
        </p:nvSpPr>
        <p:spPr>
          <a:xfrm>
            <a:off x="1749117" y="5097064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Raw materials or primary agricultural products that can be bought or sold</a:t>
            </a:r>
            <a:endParaRPr/>
          </a:p>
        </p:txBody>
      </p:sp>
      <p:sp>
        <p:nvSpPr>
          <p:cNvPr id="439" name="Google Shape;439;p36"/>
          <p:cNvSpPr txBox="1"/>
          <p:nvPr/>
        </p:nvSpPr>
        <p:spPr>
          <a:xfrm>
            <a:off x="2092735" y="7125582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Real estate</a:t>
            </a:r>
            <a:endParaRPr/>
          </a:p>
        </p:txBody>
      </p:sp>
      <p:sp>
        <p:nvSpPr>
          <p:cNvPr id="440" name="Google Shape;440;p36"/>
          <p:cNvSpPr txBox="1"/>
          <p:nvPr/>
        </p:nvSpPr>
        <p:spPr>
          <a:xfrm>
            <a:off x="1749117" y="7668441"/>
            <a:ext cx="578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Involves investments in residential and commercial properties and Real Estate Investment Trusts (REITs)</a:t>
            </a:r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AD079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/>
        </p:nvSpPr>
        <p:spPr>
          <a:xfrm>
            <a:off x="1028700" y="1162050"/>
            <a:ext cx="16230600" cy="1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BENEFITS OF ALTERNATIVE INVESTMENTS</a:t>
            </a:r>
            <a:endParaRPr/>
          </a:p>
        </p:txBody>
      </p:sp>
      <p:pic>
        <p:nvPicPr>
          <p:cNvPr id="447" name="Google Shape;447;p37"/>
          <p:cNvPicPr preferRelativeResize="0"/>
          <p:nvPr/>
        </p:nvPicPr>
        <p:blipFill rotWithShape="1">
          <a:blip r:embed="rId3">
            <a:alphaModFix/>
          </a:blip>
          <a:srcRect l="8090" r="8090"/>
          <a:stretch/>
        </p:blipFill>
        <p:spPr>
          <a:xfrm>
            <a:off x="1028899" y="3591669"/>
            <a:ext cx="4940433" cy="393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 rotWithShape="1">
          <a:blip r:embed="rId4">
            <a:alphaModFix/>
          </a:blip>
          <a:srcRect l="8168" r="8168"/>
          <a:stretch/>
        </p:blipFill>
        <p:spPr>
          <a:xfrm>
            <a:off x="6673983" y="3591669"/>
            <a:ext cx="4940433" cy="393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 rotWithShape="1">
          <a:blip r:embed="rId5">
            <a:alphaModFix/>
          </a:blip>
          <a:srcRect t="23421" b="23421"/>
          <a:stretch/>
        </p:blipFill>
        <p:spPr>
          <a:xfrm>
            <a:off x="12319066" y="3591669"/>
            <a:ext cx="4940433" cy="393437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/>
          <p:nvPr/>
        </p:nvSpPr>
        <p:spPr>
          <a:xfrm>
            <a:off x="1322061" y="8077200"/>
            <a:ext cx="4353710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Portfolio diversification</a:t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6757156" y="8077200"/>
            <a:ext cx="4773687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Potential for higher returns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12612428" y="8077200"/>
            <a:ext cx="4353710" cy="41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Inflation protection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742352" y="8620059"/>
            <a:ext cx="5513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These often have low correlations with traditional stocks and bonds, helping reduce portfolio risk when the market is down.</a:t>
            </a: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6673784" y="8620059"/>
            <a:ext cx="494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Targeting inefficient or specialized markets with the help of skilled managers can generate high returns.</a:t>
            </a:r>
            <a:endParaRPr/>
          </a:p>
        </p:txBody>
      </p:sp>
      <p:sp>
        <p:nvSpPr>
          <p:cNvPr id="455" name="Google Shape;455;p37"/>
          <p:cNvSpPr txBox="1"/>
          <p:nvPr/>
        </p:nvSpPr>
        <p:spPr>
          <a:xfrm>
            <a:off x="12319066" y="8620059"/>
            <a:ext cx="494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Tangible assets, such as real estate and commodities, often increase in value with inflation.</a:t>
            </a:r>
            <a:endParaRPr/>
          </a:p>
        </p:txBody>
      </p:sp>
      <p:sp>
        <p:nvSpPr>
          <p:cNvPr id="456" name="Google Shape;456;p3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122D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8"/>
          <p:cNvPicPr preferRelativeResize="0"/>
          <p:nvPr/>
        </p:nvPicPr>
        <p:blipFill rotWithShape="1">
          <a:blip r:embed="rId3">
            <a:alphaModFix/>
          </a:blip>
          <a:srcRect l="29396" r="29397"/>
          <a:stretch/>
        </p:blipFill>
        <p:spPr>
          <a:xfrm>
            <a:off x="1028700" y="1028700"/>
            <a:ext cx="602855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8"/>
          <p:cNvSpPr txBox="1"/>
          <p:nvPr/>
        </p:nvSpPr>
        <p:spPr>
          <a:xfrm>
            <a:off x="9144000" y="1190625"/>
            <a:ext cx="811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About the data</a:t>
            </a:r>
            <a:endParaRPr/>
          </a:p>
        </p:txBody>
      </p:sp>
      <p:sp>
        <p:nvSpPr>
          <p:cNvPr id="463" name="Google Shape;463;p38"/>
          <p:cNvSpPr txBox="1"/>
          <p:nvPr/>
        </p:nvSpPr>
        <p:spPr>
          <a:xfrm>
            <a:off x="8724025" y="4068100"/>
            <a:ext cx="91584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As the foundation of our analysis, we received two key data sources for training the fraud detection model: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28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2935" marR="0" lvl="1" indent="-2978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Data: 135,493 unique clients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82935" marR="0" lvl="1" indent="-2978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Invoice Data: 4,476,749 records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Time period covered: 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June 1977 - Dec 2019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64" name="Google Shape;464;p38"/>
          <p:cNvCxnSpPr/>
          <p:nvPr/>
        </p:nvCxnSpPr>
        <p:spPr>
          <a:xfrm>
            <a:off x="8724025" y="8890500"/>
            <a:ext cx="88689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465" name="Google Shape;465;p38"/>
          <p:cNvSpPr txBox="1"/>
          <p:nvPr/>
        </p:nvSpPr>
        <p:spPr>
          <a:xfrm>
            <a:off x="8129150" y="85227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6" name="Google Shape;466;p38"/>
          <p:cNvSpPr/>
          <p:nvPr/>
        </p:nvSpPr>
        <p:spPr>
          <a:xfrm>
            <a:off x="8027974" y="5355650"/>
            <a:ext cx="364487" cy="498676"/>
          </a:xfrm>
          <a:custGeom>
            <a:avLst/>
            <a:gdLst/>
            <a:ahLst/>
            <a:cxnLst/>
            <a:rect l="l" t="t" r="r" b="b"/>
            <a:pathLst>
              <a:path w="449984" h="615650" extrusionOk="0">
                <a:moveTo>
                  <a:pt x="0" y="0"/>
                </a:moveTo>
                <a:lnTo>
                  <a:pt x="449984" y="0"/>
                </a:lnTo>
                <a:lnTo>
                  <a:pt x="449984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7" name="Google Shape;467;p38"/>
          <p:cNvSpPr/>
          <p:nvPr/>
        </p:nvSpPr>
        <p:spPr>
          <a:xfrm>
            <a:off x="8027974" y="7067144"/>
            <a:ext cx="515201" cy="51520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1" y="0"/>
                </a:lnTo>
                <a:lnTo>
                  <a:pt x="636051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26</a:t>
            </a:fld>
            <a:endParaRPr u="sng"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0F9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39"/>
          <p:cNvGrpSpPr/>
          <p:nvPr/>
        </p:nvGrpSpPr>
        <p:grpSpPr>
          <a:xfrm>
            <a:off x="714865" y="2192041"/>
            <a:ext cx="5097641" cy="7508818"/>
            <a:chOff x="0" y="-28575"/>
            <a:chExt cx="1342589" cy="1977631"/>
          </a:xfrm>
        </p:grpSpPr>
        <p:sp>
          <p:nvSpPr>
            <p:cNvPr id="474" name="Google Shape;474;p39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0375" y="0"/>
                  </a:moveTo>
                  <a:lnTo>
                    <a:pt x="1312214" y="0"/>
                  </a:lnTo>
                  <a:cubicBezTo>
                    <a:pt x="1320270" y="0"/>
                    <a:pt x="1327996" y="3200"/>
                    <a:pt x="1333692" y="8896"/>
                  </a:cubicBezTo>
                  <a:cubicBezTo>
                    <a:pt x="1339388" y="14593"/>
                    <a:pt x="1342589" y="22319"/>
                    <a:pt x="1342589" y="30375"/>
                  </a:cubicBezTo>
                  <a:lnTo>
                    <a:pt x="1342589" y="1918682"/>
                  </a:lnTo>
                  <a:cubicBezTo>
                    <a:pt x="1342589" y="1935457"/>
                    <a:pt x="1328989" y="1949056"/>
                    <a:pt x="1312214" y="1949056"/>
                  </a:cubicBezTo>
                  <a:lnTo>
                    <a:pt x="30375" y="1949056"/>
                  </a:lnTo>
                  <a:cubicBezTo>
                    <a:pt x="22319" y="1949056"/>
                    <a:pt x="14593" y="1945856"/>
                    <a:pt x="8896" y="1940159"/>
                  </a:cubicBezTo>
                  <a:cubicBezTo>
                    <a:pt x="3200" y="1934463"/>
                    <a:pt x="0" y="1926737"/>
                    <a:pt x="0" y="1918682"/>
                  </a:cubicBezTo>
                  <a:lnTo>
                    <a:pt x="0" y="30375"/>
                  </a:lnTo>
                  <a:cubicBezTo>
                    <a:pt x="0" y="13599"/>
                    <a:pt x="13599" y="0"/>
                    <a:pt x="3037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6060156" y="2192041"/>
            <a:ext cx="11512980" cy="7508818"/>
            <a:chOff x="0" y="-28575"/>
            <a:chExt cx="3032225" cy="1977631"/>
          </a:xfrm>
        </p:grpSpPr>
        <p:sp>
          <p:nvSpPr>
            <p:cNvPr id="477" name="Google Shape;477;p39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3449" y="0"/>
                  </a:moveTo>
                  <a:lnTo>
                    <a:pt x="3018776" y="0"/>
                  </a:lnTo>
                  <a:cubicBezTo>
                    <a:pt x="3022343" y="0"/>
                    <a:pt x="3025764" y="1417"/>
                    <a:pt x="3028286" y="3939"/>
                  </a:cubicBezTo>
                  <a:cubicBezTo>
                    <a:pt x="3030808" y="6461"/>
                    <a:pt x="3032225" y="9882"/>
                    <a:pt x="3032225" y="13449"/>
                  </a:cubicBezTo>
                  <a:lnTo>
                    <a:pt x="3032225" y="1935607"/>
                  </a:lnTo>
                  <a:cubicBezTo>
                    <a:pt x="3032225" y="1939174"/>
                    <a:pt x="3030808" y="1942595"/>
                    <a:pt x="3028286" y="1945117"/>
                  </a:cubicBezTo>
                  <a:cubicBezTo>
                    <a:pt x="3025764" y="1947639"/>
                    <a:pt x="3022343" y="1949056"/>
                    <a:pt x="3018776" y="1949056"/>
                  </a:cubicBezTo>
                  <a:lnTo>
                    <a:pt x="13449" y="1949056"/>
                  </a:lnTo>
                  <a:cubicBezTo>
                    <a:pt x="9882" y="1949056"/>
                    <a:pt x="6461" y="1947639"/>
                    <a:pt x="3939" y="1945117"/>
                  </a:cubicBezTo>
                  <a:cubicBezTo>
                    <a:pt x="1417" y="1942595"/>
                    <a:pt x="0" y="1939174"/>
                    <a:pt x="0" y="1935607"/>
                  </a:cubicBezTo>
                  <a:lnTo>
                    <a:pt x="0" y="13449"/>
                  </a:lnTo>
                  <a:cubicBezTo>
                    <a:pt x="0" y="9882"/>
                    <a:pt x="1417" y="6461"/>
                    <a:pt x="3939" y="3939"/>
                  </a:cubicBezTo>
                  <a:cubicBezTo>
                    <a:pt x="6461" y="1417"/>
                    <a:pt x="988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39"/>
          <p:cNvGrpSpPr/>
          <p:nvPr/>
        </p:nvGrpSpPr>
        <p:grpSpPr>
          <a:xfrm>
            <a:off x="1104558" y="2712744"/>
            <a:ext cx="4318255" cy="647237"/>
            <a:chOff x="0" y="0"/>
            <a:chExt cx="1137318" cy="170466"/>
          </a:xfrm>
        </p:grpSpPr>
        <p:sp>
          <p:nvSpPr>
            <p:cNvPr id="480" name="Google Shape;480;p39"/>
            <p:cNvSpPr/>
            <p:nvPr/>
          </p:nvSpPr>
          <p:spPr>
            <a:xfrm>
              <a:off x="0" y="0"/>
              <a:ext cx="1137318" cy="170466"/>
            </a:xfrm>
            <a:custGeom>
              <a:avLst/>
              <a:gdLst/>
              <a:ahLst/>
              <a:cxnLst/>
              <a:rect l="l" t="t" r="r" b="b"/>
              <a:pathLst>
                <a:path w="1137318" h="170466" extrusionOk="0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 txBox="1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Fonts</a:t>
              </a:r>
              <a:endParaRPr/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9623087" y="2712744"/>
            <a:ext cx="4368067" cy="647237"/>
            <a:chOff x="0" y="0"/>
            <a:chExt cx="1150437" cy="170466"/>
          </a:xfrm>
        </p:grpSpPr>
        <p:sp>
          <p:nvSpPr>
            <p:cNvPr id="483" name="Google Shape;483;p39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5448" y="0"/>
                  </a:moveTo>
                  <a:lnTo>
                    <a:pt x="1114989" y="0"/>
                  </a:lnTo>
                  <a:cubicBezTo>
                    <a:pt x="1124391" y="0"/>
                    <a:pt x="1133407" y="3735"/>
                    <a:pt x="1140055" y="10382"/>
                  </a:cubicBezTo>
                  <a:cubicBezTo>
                    <a:pt x="1146703" y="17030"/>
                    <a:pt x="1150437" y="26046"/>
                    <a:pt x="1150437" y="35448"/>
                  </a:cubicBezTo>
                  <a:lnTo>
                    <a:pt x="1150437" y="135018"/>
                  </a:lnTo>
                  <a:cubicBezTo>
                    <a:pt x="1150437" y="144419"/>
                    <a:pt x="1146703" y="153436"/>
                    <a:pt x="1140055" y="160083"/>
                  </a:cubicBezTo>
                  <a:cubicBezTo>
                    <a:pt x="1133407" y="166731"/>
                    <a:pt x="1124391" y="170466"/>
                    <a:pt x="1114989" y="170466"/>
                  </a:cubicBezTo>
                  <a:lnTo>
                    <a:pt x="35448" y="170466"/>
                  </a:lnTo>
                  <a:cubicBezTo>
                    <a:pt x="26046" y="170466"/>
                    <a:pt x="17030" y="166731"/>
                    <a:pt x="10382" y="160083"/>
                  </a:cubicBezTo>
                  <a:cubicBezTo>
                    <a:pt x="3735" y="153436"/>
                    <a:pt x="0" y="144419"/>
                    <a:pt x="0" y="135018"/>
                  </a:cubicBezTo>
                  <a:lnTo>
                    <a:pt x="0" y="35448"/>
                  </a:lnTo>
                  <a:cubicBezTo>
                    <a:pt x="0" y="26046"/>
                    <a:pt x="3735" y="17030"/>
                    <a:pt x="10382" y="10382"/>
                  </a:cubicBezTo>
                  <a:cubicBezTo>
                    <a:pt x="17030" y="3735"/>
                    <a:pt x="26046" y="0"/>
                    <a:pt x="35448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 txBox="1"/>
            <p:nvPr/>
          </p:nvSpPr>
          <p:spPr>
            <a:xfrm>
              <a:off x="0" y="0"/>
              <a:ext cx="1150437" cy="17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Design Elements / Icons</a:t>
              </a:r>
              <a:endParaRPr/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1104558" y="7347143"/>
            <a:ext cx="4318255" cy="647237"/>
            <a:chOff x="0" y="0"/>
            <a:chExt cx="1137318" cy="170466"/>
          </a:xfrm>
        </p:grpSpPr>
        <p:sp>
          <p:nvSpPr>
            <p:cNvPr id="486" name="Google Shape;486;p39"/>
            <p:cNvSpPr/>
            <p:nvPr/>
          </p:nvSpPr>
          <p:spPr>
            <a:xfrm>
              <a:off x="0" y="0"/>
              <a:ext cx="1137318" cy="170466"/>
            </a:xfrm>
            <a:custGeom>
              <a:avLst/>
              <a:gdLst/>
              <a:ahLst/>
              <a:cxnLst/>
              <a:rect l="l" t="t" r="r" b="b"/>
              <a:pathLst>
                <a:path w="1137318" h="170466" extrusionOk="0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34609"/>
                  </a:lnTo>
                  <a:cubicBezTo>
                    <a:pt x="1137318" y="144119"/>
                    <a:pt x="1133540" y="153239"/>
                    <a:pt x="1126816" y="159964"/>
                  </a:cubicBezTo>
                  <a:cubicBezTo>
                    <a:pt x="1120092" y="166688"/>
                    <a:pt x="1110971" y="170466"/>
                    <a:pt x="1101462" y="170466"/>
                  </a:cubicBezTo>
                  <a:lnTo>
                    <a:pt x="35857" y="170466"/>
                  </a:lnTo>
                  <a:cubicBezTo>
                    <a:pt x="26347" y="170466"/>
                    <a:pt x="17227" y="166688"/>
                    <a:pt x="10502" y="159964"/>
                  </a:cubicBezTo>
                  <a:cubicBezTo>
                    <a:pt x="3778" y="153239"/>
                    <a:pt x="0" y="144119"/>
                    <a:pt x="0" y="134609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 txBox="1"/>
            <p:nvPr/>
          </p:nvSpPr>
          <p:spPr>
            <a:xfrm>
              <a:off x="0" y="0"/>
              <a:ext cx="1137318" cy="17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Colors</a:t>
              </a:r>
              <a:endParaRPr/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1249355" y="8261080"/>
            <a:ext cx="725897" cy="725897"/>
            <a:chOff x="0" y="0"/>
            <a:chExt cx="812800" cy="812800"/>
          </a:xfrm>
        </p:grpSpPr>
        <p:sp>
          <p:nvSpPr>
            <p:cNvPr id="489" name="Google Shape;489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2064714" y="8261080"/>
            <a:ext cx="725897" cy="725897"/>
            <a:chOff x="0" y="0"/>
            <a:chExt cx="812800" cy="812800"/>
          </a:xfrm>
        </p:grpSpPr>
        <p:sp>
          <p:nvSpPr>
            <p:cNvPr id="492" name="Google Shape;492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2943011" y="8261080"/>
            <a:ext cx="725897" cy="725897"/>
            <a:chOff x="0" y="0"/>
            <a:chExt cx="812800" cy="812800"/>
          </a:xfrm>
        </p:grpSpPr>
        <p:sp>
          <p:nvSpPr>
            <p:cNvPr id="495" name="Google Shape;495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7" name="Google Shape;497;p39"/>
          <p:cNvGrpSpPr/>
          <p:nvPr/>
        </p:nvGrpSpPr>
        <p:grpSpPr>
          <a:xfrm>
            <a:off x="3819515" y="8261080"/>
            <a:ext cx="725897" cy="725897"/>
            <a:chOff x="0" y="0"/>
            <a:chExt cx="812800" cy="812800"/>
          </a:xfrm>
        </p:grpSpPr>
        <p:sp>
          <p:nvSpPr>
            <p:cNvPr id="498" name="Google Shape;498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D079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39"/>
          <p:cNvGrpSpPr/>
          <p:nvPr/>
        </p:nvGrpSpPr>
        <p:grpSpPr>
          <a:xfrm>
            <a:off x="4696916" y="8261080"/>
            <a:ext cx="725897" cy="725897"/>
            <a:chOff x="0" y="0"/>
            <a:chExt cx="812800" cy="812800"/>
          </a:xfrm>
        </p:grpSpPr>
        <p:sp>
          <p:nvSpPr>
            <p:cNvPr id="501" name="Google Shape;501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2D"/>
            </a:solidFill>
            <a:ln w="19050" cap="sq" cmpd="sng">
              <a:solidFill>
                <a:srgbClr val="13122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39"/>
          <p:cNvSpPr txBox="1"/>
          <p:nvPr/>
        </p:nvSpPr>
        <p:spPr>
          <a:xfrm>
            <a:off x="1173043" y="3677619"/>
            <a:ext cx="4181285" cy="50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This presentation template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uses the following free fonts: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1116102" y="6770397"/>
            <a:ext cx="4368067" cy="25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You can find these fonts online too.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1688417" y="5005735"/>
            <a:ext cx="3150536" cy="37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7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Tomorrow Regular</a:t>
            </a:r>
            <a:endParaRPr/>
          </a:p>
        </p:txBody>
      </p:sp>
      <p:sp>
        <p:nvSpPr>
          <p:cNvPr id="506" name="Google Shape;506;p39"/>
          <p:cNvSpPr txBox="1"/>
          <p:nvPr/>
        </p:nvSpPr>
        <p:spPr>
          <a:xfrm>
            <a:off x="1523971" y="5994577"/>
            <a:ext cx="3479429" cy="28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7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DM Sans Regular</a:t>
            </a:r>
            <a:endParaRPr/>
          </a:p>
        </p:txBody>
      </p:sp>
      <p:sp>
        <p:nvSpPr>
          <p:cNvPr id="507" name="Google Shape;507;p39"/>
          <p:cNvSpPr txBox="1"/>
          <p:nvPr/>
        </p:nvSpPr>
        <p:spPr>
          <a:xfrm>
            <a:off x="2319155" y="4702150"/>
            <a:ext cx="1889061" cy="21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7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TITLES:</a:t>
            </a:r>
            <a:endParaRPr/>
          </a:p>
        </p:txBody>
      </p:sp>
      <p:sp>
        <p:nvSpPr>
          <p:cNvPr id="508" name="Google Shape;508;p39"/>
          <p:cNvSpPr txBox="1"/>
          <p:nvPr/>
        </p:nvSpPr>
        <p:spPr>
          <a:xfrm>
            <a:off x="2319155" y="5702842"/>
            <a:ext cx="1889061" cy="21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7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BODY TEXT:</a:t>
            </a:r>
            <a:endParaRPr/>
          </a:p>
        </p:txBody>
      </p:sp>
      <p:sp>
        <p:nvSpPr>
          <p:cNvPr id="509" name="Google Shape;509;p39"/>
          <p:cNvSpPr txBox="1"/>
          <p:nvPr/>
        </p:nvSpPr>
        <p:spPr>
          <a:xfrm>
            <a:off x="1249355" y="9106880"/>
            <a:ext cx="725897" cy="1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#FFFFFF</a:t>
            </a:r>
            <a:endParaRPr/>
          </a:p>
        </p:txBody>
      </p:sp>
      <p:sp>
        <p:nvSpPr>
          <p:cNvPr id="510" name="Google Shape;510;p39"/>
          <p:cNvSpPr txBox="1"/>
          <p:nvPr/>
        </p:nvSpPr>
        <p:spPr>
          <a:xfrm>
            <a:off x="2064714" y="9106880"/>
            <a:ext cx="725897" cy="1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#F0F9FF</a:t>
            </a:r>
            <a:endParaRPr/>
          </a:p>
        </p:txBody>
      </p:sp>
      <p:sp>
        <p:nvSpPr>
          <p:cNvPr id="511" name="Google Shape;511;p39"/>
          <p:cNvSpPr txBox="1"/>
          <p:nvPr/>
        </p:nvSpPr>
        <p:spPr>
          <a:xfrm>
            <a:off x="2943011" y="9106880"/>
            <a:ext cx="725897" cy="1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#D9D9D9</a:t>
            </a:r>
            <a:endParaRPr/>
          </a:p>
        </p:txBody>
      </p:sp>
      <p:sp>
        <p:nvSpPr>
          <p:cNvPr id="512" name="Google Shape;512;p39"/>
          <p:cNvSpPr txBox="1"/>
          <p:nvPr/>
        </p:nvSpPr>
        <p:spPr>
          <a:xfrm>
            <a:off x="3819515" y="9106880"/>
            <a:ext cx="725897" cy="1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#1AD079</a:t>
            </a:r>
            <a:endParaRPr/>
          </a:p>
        </p:txBody>
      </p:sp>
      <p:sp>
        <p:nvSpPr>
          <p:cNvPr id="513" name="Google Shape;513;p39"/>
          <p:cNvSpPr txBox="1"/>
          <p:nvPr/>
        </p:nvSpPr>
        <p:spPr>
          <a:xfrm>
            <a:off x="4696916" y="9106880"/>
            <a:ext cx="725897" cy="16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#13122D</a:t>
            </a:r>
            <a:endParaRPr/>
          </a:p>
        </p:txBody>
      </p:sp>
      <p:sp>
        <p:nvSpPr>
          <p:cNvPr id="514" name="Google Shape;514;p39"/>
          <p:cNvSpPr txBox="1"/>
          <p:nvPr/>
        </p:nvSpPr>
        <p:spPr>
          <a:xfrm>
            <a:off x="3800933" y="1709954"/>
            <a:ext cx="10686133" cy="32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Use these in your presentation. Delete or hide this page before presenting. </a:t>
            </a:r>
            <a:endParaRPr/>
          </a:p>
        </p:txBody>
      </p:sp>
      <p:sp>
        <p:nvSpPr>
          <p:cNvPr id="515" name="Google Shape;515;p39"/>
          <p:cNvSpPr txBox="1"/>
          <p:nvPr/>
        </p:nvSpPr>
        <p:spPr>
          <a:xfrm>
            <a:off x="5469973" y="700441"/>
            <a:ext cx="7348055" cy="85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RESOURCE PAGE</a:t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6776678" y="8060278"/>
            <a:ext cx="412781" cy="766992"/>
          </a:xfrm>
          <a:custGeom>
            <a:avLst/>
            <a:gdLst/>
            <a:ahLst/>
            <a:cxnLst/>
            <a:rect l="l" t="t" r="r" b="b"/>
            <a:pathLst>
              <a:path w="412781" h="766992" extrusionOk="0">
                <a:moveTo>
                  <a:pt x="0" y="0"/>
                </a:moveTo>
                <a:lnTo>
                  <a:pt x="412782" y="0"/>
                </a:lnTo>
                <a:lnTo>
                  <a:pt x="412782" y="766993"/>
                </a:lnTo>
                <a:lnTo>
                  <a:pt x="0" y="766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17" name="Google Shape;517;p39"/>
          <p:cNvSpPr/>
          <p:nvPr/>
        </p:nvSpPr>
        <p:spPr>
          <a:xfrm>
            <a:off x="15014085" y="5418549"/>
            <a:ext cx="724812" cy="623339"/>
          </a:xfrm>
          <a:custGeom>
            <a:avLst/>
            <a:gdLst/>
            <a:ahLst/>
            <a:cxnLst/>
            <a:rect l="l" t="t" r="r" b="b"/>
            <a:pathLst>
              <a:path w="724812" h="623339" extrusionOk="0">
                <a:moveTo>
                  <a:pt x="0" y="0"/>
                </a:moveTo>
                <a:lnTo>
                  <a:pt x="724812" y="0"/>
                </a:lnTo>
                <a:lnTo>
                  <a:pt x="724812" y="623339"/>
                </a:lnTo>
                <a:lnTo>
                  <a:pt x="0" y="623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18" name="Google Shape;518;p39"/>
          <p:cNvSpPr/>
          <p:nvPr/>
        </p:nvSpPr>
        <p:spPr>
          <a:xfrm>
            <a:off x="16396329" y="6705292"/>
            <a:ext cx="515154" cy="711896"/>
          </a:xfrm>
          <a:custGeom>
            <a:avLst/>
            <a:gdLst/>
            <a:ahLst/>
            <a:cxnLst/>
            <a:rect l="l" t="t" r="r" b="b"/>
            <a:pathLst>
              <a:path w="515154" h="711896" extrusionOk="0">
                <a:moveTo>
                  <a:pt x="0" y="0"/>
                </a:moveTo>
                <a:lnTo>
                  <a:pt x="515154" y="0"/>
                </a:lnTo>
                <a:lnTo>
                  <a:pt x="515154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19" name="Google Shape;519;p39"/>
          <p:cNvSpPr/>
          <p:nvPr/>
        </p:nvSpPr>
        <p:spPr>
          <a:xfrm>
            <a:off x="15520057" y="6743214"/>
            <a:ext cx="424419" cy="636051"/>
          </a:xfrm>
          <a:custGeom>
            <a:avLst/>
            <a:gdLst/>
            <a:ahLst/>
            <a:cxnLst/>
            <a:rect l="l" t="t" r="r" b="b"/>
            <a:pathLst>
              <a:path w="424419" h="636051" extrusionOk="0">
                <a:moveTo>
                  <a:pt x="0" y="0"/>
                </a:moveTo>
                <a:lnTo>
                  <a:pt x="424419" y="0"/>
                </a:lnTo>
                <a:lnTo>
                  <a:pt x="424419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0" name="Google Shape;520;p39"/>
          <p:cNvSpPr/>
          <p:nvPr/>
        </p:nvSpPr>
        <p:spPr>
          <a:xfrm>
            <a:off x="16264368" y="8125749"/>
            <a:ext cx="703879" cy="636051"/>
          </a:xfrm>
          <a:custGeom>
            <a:avLst/>
            <a:gdLst/>
            <a:ahLst/>
            <a:cxnLst/>
            <a:rect l="l" t="t" r="r" b="b"/>
            <a:pathLst>
              <a:path w="703879" h="636051" extrusionOk="0">
                <a:moveTo>
                  <a:pt x="0" y="0"/>
                </a:moveTo>
                <a:lnTo>
                  <a:pt x="703879" y="0"/>
                </a:lnTo>
                <a:lnTo>
                  <a:pt x="703879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1" name="Google Shape;521;p39"/>
          <p:cNvSpPr/>
          <p:nvPr/>
        </p:nvSpPr>
        <p:spPr>
          <a:xfrm>
            <a:off x="16264368" y="4077675"/>
            <a:ext cx="636051" cy="63605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1" y="0"/>
                </a:lnTo>
                <a:lnTo>
                  <a:pt x="636051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2" name="Google Shape;522;p39"/>
          <p:cNvSpPr/>
          <p:nvPr/>
        </p:nvSpPr>
        <p:spPr>
          <a:xfrm>
            <a:off x="15023624" y="4128310"/>
            <a:ext cx="870206" cy="534781"/>
          </a:xfrm>
          <a:custGeom>
            <a:avLst/>
            <a:gdLst/>
            <a:ahLst/>
            <a:cxnLst/>
            <a:rect l="l" t="t" r="r" b="b"/>
            <a:pathLst>
              <a:path w="870206" h="534781" extrusionOk="0">
                <a:moveTo>
                  <a:pt x="0" y="0"/>
                </a:moveTo>
                <a:lnTo>
                  <a:pt x="870206" y="0"/>
                </a:lnTo>
                <a:lnTo>
                  <a:pt x="870206" y="534781"/>
                </a:lnTo>
                <a:lnTo>
                  <a:pt x="0" y="53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3" name="Google Shape;523;p39"/>
          <p:cNvSpPr/>
          <p:nvPr/>
        </p:nvSpPr>
        <p:spPr>
          <a:xfrm>
            <a:off x="16199587" y="5374271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4" name="Google Shape;524;p39"/>
          <p:cNvSpPr/>
          <p:nvPr/>
        </p:nvSpPr>
        <p:spPr>
          <a:xfrm>
            <a:off x="15268076" y="8087827"/>
            <a:ext cx="495738" cy="711896"/>
          </a:xfrm>
          <a:custGeom>
            <a:avLst/>
            <a:gdLst/>
            <a:ahLst/>
            <a:cxnLst/>
            <a:rect l="l" t="t" r="r" b="b"/>
            <a:pathLst>
              <a:path w="495738" h="711896" extrusionOk="0">
                <a:moveTo>
                  <a:pt x="0" y="0"/>
                </a:moveTo>
                <a:lnTo>
                  <a:pt x="495739" y="0"/>
                </a:lnTo>
                <a:lnTo>
                  <a:pt x="49573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5" name="Google Shape;525;p39"/>
          <p:cNvSpPr/>
          <p:nvPr/>
        </p:nvSpPr>
        <p:spPr>
          <a:xfrm>
            <a:off x="11791902" y="4039753"/>
            <a:ext cx="625174" cy="711896"/>
          </a:xfrm>
          <a:custGeom>
            <a:avLst/>
            <a:gdLst/>
            <a:ahLst/>
            <a:cxnLst/>
            <a:rect l="l" t="t" r="r" b="b"/>
            <a:pathLst>
              <a:path w="625174" h="711896" extrusionOk="0">
                <a:moveTo>
                  <a:pt x="0" y="0"/>
                </a:moveTo>
                <a:lnTo>
                  <a:pt x="625174" y="0"/>
                </a:lnTo>
                <a:lnTo>
                  <a:pt x="625174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6" name="Google Shape;526;p39"/>
          <p:cNvSpPr/>
          <p:nvPr/>
        </p:nvSpPr>
        <p:spPr>
          <a:xfrm>
            <a:off x="13827692" y="4150333"/>
            <a:ext cx="825395" cy="490735"/>
          </a:xfrm>
          <a:custGeom>
            <a:avLst/>
            <a:gdLst/>
            <a:ahLst/>
            <a:cxnLst/>
            <a:rect l="l" t="t" r="r" b="b"/>
            <a:pathLst>
              <a:path w="825395" h="490735" extrusionOk="0">
                <a:moveTo>
                  <a:pt x="0" y="0"/>
                </a:moveTo>
                <a:lnTo>
                  <a:pt x="825394" y="0"/>
                </a:lnTo>
                <a:lnTo>
                  <a:pt x="825394" y="490735"/>
                </a:lnTo>
                <a:lnTo>
                  <a:pt x="0" y="490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7" name="Google Shape;527;p39"/>
          <p:cNvSpPr/>
          <p:nvPr/>
        </p:nvSpPr>
        <p:spPr>
          <a:xfrm>
            <a:off x="7671632" y="4077675"/>
            <a:ext cx="636051" cy="63605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1" y="0"/>
                </a:lnTo>
                <a:lnTo>
                  <a:pt x="636051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8" name="Google Shape;528;p39"/>
          <p:cNvSpPr/>
          <p:nvPr/>
        </p:nvSpPr>
        <p:spPr>
          <a:xfrm>
            <a:off x="6665044" y="4077675"/>
            <a:ext cx="636051" cy="63605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0" y="0"/>
                </a:lnTo>
                <a:lnTo>
                  <a:pt x="636050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29" name="Google Shape;529;p39"/>
          <p:cNvSpPr/>
          <p:nvPr/>
        </p:nvSpPr>
        <p:spPr>
          <a:xfrm>
            <a:off x="10715505" y="4058813"/>
            <a:ext cx="705859" cy="673775"/>
          </a:xfrm>
          <a:custGeom>
            <a:avLst/>
            <a:gdLst/>
            <a:ahLst/>
            <a:cxnLst/>
            <a:rect l="l" t="t" r="r" b="b"/>
            <a:pathLst>
              <a:path w="705859" h="673775" extrusionOk="0">
                <a:moveTo>
                  <a:pt x="0" y="0"/>
                </a:moveTo>
                <a:lnTo>
                  <a:pt x="705859" y="0"/>
                </a:lnTo>
                <a:lnTo>
                  <a:pt x="705859" y="673775"/>
                </a:lnTo>
                <a:lnTo>
                  <a:pt x="0" y="673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0" name="Google Shape;530;p39"/>
          <p:cNvSpPr/>
          <p:nvPr/>
        </p:nvSpPr>
        <p:spPr>
          <a:xfrm>
            <a:off x="8678221" y="4039753"/>
            <a:ext cx="706718" cy="711896"/>
          </a:xfrm>
          <a:custGeom>
            <a:avLst/>
            <a:gdLst/>
            <a:ahLst/>
            <a:cxnLst/>
            <a:rect l="l" t="t" r="r" b="b"/>
            <a:pathLst>
              <a:path w="706718" h="711896" extrusionOk="0">
                <a:moveTo>
                  <a:pt x="0" y="0"/>
                </a:moveTo>
                <a:lnTo>
                  <a:pt x="706718" y="0"/>
                </a:lnTo>
                <a:lnTo>
                  <a:pt x="706718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1" name="Google Shape;531;p39"/>
          <p:cNvSpPr/>
          <p:nvPr/>
        </p:nvSpPr>
        <p:spPr>
          <a:xfrm>
            <a:off x="9755477" y="4036256"/>
            <a:ext cx="589490" cy="718890"/>
          </a:xfrm>
          <a:custGeom>
            <a:avLst/>
            <a:gdLst/>
            <a:ahLst/>
            <a:cxnLst/>
            <a:rect l="l" t="t" r="r" b="b"/>
            <a:pathLst>
              <a:path w="589490" h="718890" extrusionOk="0">
                <a:moveTo>
                  <a:pt x="0" y="0"/>
                </a:moveTo>
                <a:lnTo>
                  <a:pt x="589490" y="0"/>
                </a:lnTo>
                <a:lnTo>
                  <a:pt x="589490" y="718890"/>
                </a:lnTo>
                <a:lnTo>
                  <a:pt x="0" y="718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2" name="Google Shape;532;p39"/>
          <p:cNvSpPr/>
          <p:nvPr/>
        </p:nvSpPr>
        <p:spPr>
          <a:xfrm>
            <a:off x="12787614" y="4059095"/>
            <a:ext cx="669540" cy="673212"/>
          </a:xfrm>
          <a:custGeom>
            <a:avLst/>
            <a:gdLst/>
            <a:ahLst/>
            <a:cxnLst/>
            <a:rect l="l" t="t" r="r" b="b"/>
            <a:pathLst>
              <a:path w="669540" h="673212" extrusionOk="0">
                <a:moveTo>
                  <a:pt x="0" y="0"/>
                </a:moveTo>
                <a:lnTo>
                  <a:pt x="669540" y="0"/>
                </a:lnTo>
                <a:lnTo>
                  <a:pt x="669540" y="673212"/>
                </a:lnTo>
                <a:lnTo>
                  <a:pt x="0" y="673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3" name="Google Shape;533;p39"/>
          <p:cNvSpPr/>
          <p:nvPr/>
        </p:nvSpPr>
        <p:spPr>
          <a:xfrm>
            <a:off x="12704470" y="5374271"/>
            <a:ext cx="574694" cy="711896"/>
          </a:xfrm>
          <a:custGeom>
            <a:avLst/>
            <a:gdLst/>
            <a:ahLst/>
            <a:cxnLst/>
            <a:rect l="l" t="t" r="r" b="b"/>
            <a:pathLst>
              <a:path w="574694" h="711896" extrusionOk="0">
                <a:moveTo>
                  <a:pt x="0" y="0"/>
                </a:moveTo>
                <a:lnTo>
                  <a:pt x="574694" y="0"/>
                </a:lnTo>
                <a:lnTo>
                  <a:pt x="574694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4" name="Google Shape;534;p39"/>
          <p:cNvSpPr/>
          <p:nvPr/>
        </p:nvSpPr>
        <p:spPr>
          <a:xfrm>
            <a:off x="11469981" y="5374271"/>
            <a:ext cx="773800" cy="711896"/>
          </a:xfrm>
          <a:custGeom>
            <a:avLst/>
            <a:gdLst/>
            <a:ahLst/>
            <a:cxnLst/>
            <a:rect l="l" t="t" r="r" b="b"/>
            <a:pathLst>
              <a:path w="773800" h="711896" extrusionOk="0">
                <a:moveTo>
                  <a:pt x="0" y="0"/>
                </a:moveTo>
                <a:lnTo>
                  <a:pt x="773800" y="0"/>
                </a:lnTo>
                <a:lnTo>
                  <a:pt x="773800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5" name="Google Shape;535;p39"/>
          <p:cNvSpPr/>
          <p:nvPr/>
        </p:nvSpPr>
        <p:spPr>
          <a:xfrm>
            <a:off x="13739854" y="5496510"/>
            <a:ext cx="813542" cy="467417"/>
          </a:xfrm>
          <a:custGeom>
            <a:avLst/>
            <a:gdLst/>
            <a:ahLst/>
            <a:cxnLst/>
            <a:rect l="l" t="t" r="r" b="b"/>
            <a:pathLst>
              <a:path w="813542" h="467417" extrusionOk="0">
                <a:moveTo>
                  <a:pt x="0" y="0"/>
                </a:moveTo>
                <a:lnTo>
                  <a:pt x="813542" y="0"/>
                </a:lnTo>
                <a:lnTo>
                  <a:pt x="813542" y="467417"/>
                </a:lnTo>
                <a:lnTo>
                  <a:pt x="0" y="467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6" name="Google Shape;536;p39"/>
          <p:cNvSpPr/>
          <p:nvPr/>
        </p:nvSpPr>
        <p:spPr>
          <a:xfrm>
            <a:off x="9126105" y="5374271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5" y="0"/>
                </a:lnTo>
                <a:lnTo>
                  <a:pt x="711895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7" name="Google Shape;537;p39"/>
          <p:cNvSpPr/>
          <p:nvPr/>
        </p:nvSpPr>
        <p:spPr>
          <a:xfrm>
            <a:off x="6665044" y="5374271"/>
            <a:ext cx="827786" cy="711896"/>
          </a:xfrm>
          <a:custGeom>
            <a:avLst/>
            <a:gdLst/>
            <a:ahLst/>
            <a:cxnLst/>
            <a:rect l="l" t="t" r="r" b="b"/>
            <a:pathLst>
              <a:path w="827786" h="711896" extrusionOk="0">
                <a:moveTo>
                  <a:pt x="0" y="0"/>
                </a:moveTo>
                <a:lnTo>
                  <a:pt x="827786" y="0"/>
                </a:lnTo>
                <a:lnTo>
                  <a:pt x="827786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8" name="Google Shape;538;p39"/>
          <p:cNvSpPr/>
          <p:nvPr/>
        </p:nvSpPr>
        <p:spPr>
          <a:xfrm>
            <a:off x="10298690" y="5374271"/>
            <a:ext cx="710601" cy="711896"/>
          </a:xfrm>
          <a:custGeom>
            <a:avLst/>
            <a:gdLst/>
            <a:ahLst/>
            <a:cxnLst/>
            <a:rect l="l" t="t" r="r" b="b"/>
            <a:pathLst>
              <a:path w="710601" h="711896" extrusionOk="0">
                <a:moveTo>
                  <a:pt x="0" y="0"/>
                </a:moveTo>
                <a:lnTo>
                  <a:pt x="710601" y="0"/>
                </a:lnTo>
                <a:lnTo>
                  <a:pt x="710601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39" name="Google Shape;539;p39"/>
          <p:cNvSpPr/>
          <p:nvPr/>
        </p:nvSpPr>
        <p:spPr>
          <a:xfrm>
            <a:off x="7953519" y="5374271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0" name="Google Shape;540;p39"/>
          <p:cNvSpPr/>
          <p:nvPr/>
        </p:nvSpPr>
        <p:spPr>
          <a:xfrm>
            <a:off x="12152999" y="6753415"/>
            <a:ext cx="780201" cy="615650"/>
          </a:xfrm>
          <a:custGeom>
            <a:avLst/>
            <a:gdLst/>
            <a:ahLst/>
            <a:cxnLst/>
            <a:rect l="l" t="t" r="r" b="b"/>
            <a:pathLst>
              <a:path w="780201" h="615650" extrusionOk="0">
                <a:moveTo>
                  <a:pt x="0" y="0"/>
                </a:moveTo>
                <a:lnTo>
                  <a:pt x="780201" y="0"/>
                </a:lnTo>
                <a:lnTo>
                  <a:pt x="780201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1" name="Google Shape;541;p39"/>
          <p:cNvSpPr/>
          <p:nvPr/>
        </p:nvSpPr>
        <p:spPr>
          <a:xfrm>
            <a:off x="10896513" y="6819118"/>
            <a:ext cx="804633" cy="484243"/>
          </a:xfrm>
          <a:custGeom>
            <a:avLst/>
            <a:gdLst/>
            <a:ahLst/>
            <a:cxnLst/>
            <a:rect l="l" t="t" r="r" b="b"/>
            <a:pathLst>
              <a:path w="804633" h="484243" extrusionOk="0">
                <a:moveTo>
                  <a:pt x="0" y="0"/>
                </a:moveTo>
                <a:lnTo>
                  <a:pt x="804633" y="0"/>
                </a:lnTo>
                <a:lnTo>
                  <a:pt x="804633" y="484243"/>
                </a:lnTo>
                <a:lnTo>
                  <a:pt x="0" y="484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2" name="Google Shape;542;p39"/>
          <p:cNvSpPr/>
          <p:nvPr/>
        </p:nvSpPr>
        <p:spPr>
          <a:xfrm>
            <a:off x="8880726" y="6708377"/>
            <a:ext cx="662098" cy="705725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3" name="Google Shape;543;p39"/>
          <p:cNvSpPr/>
          <p:nvPr/>
        </p:nvSpPr>
        <p:spPr>
          <a:xfrm>
            <a:off x="9994676" y="6753415"/>
            <a:ext cx="449984" cy="615650"/>
          </a:xfrm>
          <a:custGeom>
            <a:avLst/>
            <a:gdLst/>
            <a:ahLst/>
            <a:cxnLst/>
            <a:rect l="l" t="t" r="r" b="b"/>
            <a:pathLst>
              <a:path w="449984" h="615650" extrusionOk="0">
                <a:moveTo>
                  <a:pt x="0" y="0"/>
                </a:moveTo>
                <a:lnTo>
                  <a:pt x="449984" y="0"/>
                </a:lnTo>
                <a:lnTo>
                  <a:pt x="449984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4" name="Google Shape;544;p39"/>
          <p:cNvSpPr/>
          <p:nvPr/>
        </p:nvSpPr>
        <p:spPr>
          <a:xfrm>
            <a:off x="7914336" y="6708377"/>
            <a:ext cx="514537" cy="705725"/>
          </a:xfrm>
          <a:custGeom>
            <a:avLst/>
            <a:gdLst/>
            <a:ahLst/>
            <a:cxnLst/>
            <a:rect l="l" t="t" r="r" b="b"/>
            <a:pathLst>
              <a:path w="514537" h="705725" extrusionOk="0">
                <a:moveTo>
                  <a:pt x="0" y="0"/>
                </a:moveTo>
                <a:lnTo>
                  <a:pt x="514537" y="0"/>
                </a:lnTo>
                <a:lnTo>
                  <a:pt x="514537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5" name="Google Shape;545;p39"/>
          <p:cNvSpPr/>
          <p:nvPr/>
        </p:nvSpPr>
        <p:spPr>
          <a:xfrm>
            <a:off x="14452555" y="675341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50" y="0"/>
                </a:lnTo>
                <a:lnTo>
                  <a:pt x="615650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6" name="Google Shape;546;p39"/>
          <p:cNvSpPr/>
          <p:nvPr/>
        </p:nvSpPr>
        <p:spPr>
          <a:xfrm>
            <a:off x="13385053" y="675341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49" y="0"/>
                </a:lnTo>
                <a:lnTo>
                  <a:pt x="615649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7" name="Google Shape;547;p39"/>
          <p:cNvSpPr/>
          <p:nvPr/>
        </p:nvSpPr>
        <p:spPr>
          <a:xfrm>
            <a:off x="6665044" y="6705292"/>
            <a:ext cx="797439" cy="711896"/>
          </a:xfrm>
          <a:custGeom>
            <a:avLst/>
            <a:gdLst/>
            <a:ahLst/>
            <a:cxnLst/>
            <a:rect l="l" t="t" r="r" b="b"/>
            <a:pathLst>
              <a:path w="797439" h="711896" extrusionOk="0">
                <a:moveTo>
                  <a:pt x="0" y="0"/>
                </a:moveTo>
                <a:lnTo>
                  <a:pt x="797439" y="0"/>
                </a:lnTo>
                <a:lnTo>
                  <a:pt x="79743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8" name="Google Shape;548;p39"/>
          <p:cNvSpPr/>
          <p:nvPr/>
        </p:nvSpPr>
        <p:spPr>
          <a:xfrm>
            <a:off x="14158058" y="8095328"/>
            <a:ext cx="609464" cy="696893"/>
          </a:xfrm>
          <a:custGeom>
            <a:avLst/>
            <a:gdLst/>
            <a:ahLst/>
            <a:cxnLst/>
            <a:rect l="l" t="t" r="r" b="b"/>
            <a:pathLst>
              <a:path w="609464" h="696893" extrusionOk="0">
                <a:moveTo>
                  <a:pt x="0" y="0"/>
                </a:moveTo>
                <a:lnTo>
                  <a:pt x="609465" y="0"/>
                </a:lnTo>
                <a:lnTo>
                  <a:pt x="609465" y="696893"/>
                </a:lnTo>
                <a:lnTo>
                  <a:pt x="0" y="696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49" name="Google Shape;549;p39"/>
          <p:cNvSpPr/>
          <p:nvPr/>
        </p:nvSpPr>
        <p:spPr>
          <a:xfrm>
            <a:off x="12923756" y="8186963"/>
            <a:ext cx="733749" cy="513624"/>
          </a:xfrm>
          <a:custGeom>
            <a:avLst/>
            <a:gdLst/>
            <a:ahLst/>
            <a:cxnLst/>
            <a:rect l="l" t="t" r="r" b="b"/>
            <a:pathLst>
              <a:path w="733749" h="513624" extrusionOk="0">
                <a:moveTo>
                  <a:pt x="0" y="0"/>
                </a:moveTo>
                <a:lnTo>
                  <a:pt x="733749" y="0"/>
                </a:lnTo>
                <a:lnTo>
                  <a:pt x="733749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0" name="Google Shape;550;p39"/>
          <p:cNvSpPr/>
          <p:nvPr/>
        </p:nvSpPr>
        <p:spPr>
          <a:xfrm>
            <a:off x="11795440" y="8186963"/>
            <a:ext cx="627763" cy="513624"/>
          </a:xfrm>
          <a:custGeom>
            <a:avLst/>
            <a:gdLst/>
            <a:ahLst/>
            <a:cxnLst/>
            <a:rect l="l" t="t" r="r" b="b"/>
            <a:pathLst>
              <a:path w="627763" h="513624" extrusionOk="0">
                <a:moveTo>
                  <a:pt x="0" y="0"/>
                </a:moveTo>
                <a:lnTo>
                  <a:pt x="627762" y="0"/>
                </a:lnTo>
                <a:lnTo>
                  <a:pt x="627762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1" name="Google Shape;551;p39"/>
          <p:cNvSpPr/>
          <p:nvPr/>
        </p:nvSpPr>
        <p:spPr>
          <a:xfrm>
            <a:off x="9929728" y="8095328"/>
            <a:ext cx="350981" cy="696893"/>
          </a:xfrm>
          <a:custGeom>
            <a:avLst/>
            <a:gdLst/>
            <a:ahLst/>
            <a:cxnLst/>
            <a:rect l="l" t="t" r="r" b="b"/>
            <a:pathLst>
              <a:path w="350981" h="696893" extrusionOk="0">
                <a:moveTo>
                  <a:pt x="0" y="0"/>
                </a:moveTo>
                <a:lnTo>
                  <a:pt x="350980" y="0"/>
                </a:lnTo>
                <a:lnTo>
                  <a:pt x="350980" y="696893"/>
                </a:lnTo>
                <a:lnTo>
                  <a:pt x="0" y="696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2" name="Google Shape;552;p39"/>
          <p:cNvSpPr/>
          <p:nvPr/>
        </p:nvSpPr>
        <p:spPr>
          <a:xfrm>
            <a:off x="10781262" y="8186963"/>
            <a:ext cx="513624" cy="513624"/>
          </a:xfrm>
          <a:custGeom>
            <a:avLst/>
            <a:gdLst/>
            <a:ahLst/>
            <a:cxnLst/>
            <a:rect l="l" t="t" r="r" b="b"/>
            <a:pathLst>
              <a:path w="513624" h="513624" extrusionOk="0">
                <a:moveTo>
                  <a:pt x="0" y="0"/>
                </a:moveTo>
                <a:lnTo>
                  <a:pt x="513624" y="0"/>
                </a:lnTo>
                <a:lnTo>
                  <a:pt x="513624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3" name="Google Shape;553;p39"/>
          <p:cNvSpPr/>
          <p:nvPr/>
        </p:nvSpPr>
        <p:spPr>
          <a:xfrm>
            <a:off x="7690013" y="8032730"/>
            <a:ext cx="636745" cy="822089"/>
          </a:xfrm>
          <a:custGeom>
            <a:avLst/>
            <a:gdLst/>
            <a:ahLst/>
            <a:cxnLst/>
            <a:rect l="l" t="t" r="r" b="b"/>
            <a:pathLst>
              <a:path w="636745" h="822089" extrusionOk="0">
                <a:moveTo>
                  <a:pt x="0" y="0"/>
                </a:moveTo>
                <a:lnTo>
                  <a:pt x="636746" y="0"/>
                </a:lnTo>
                <a:lnTo>
                  <a:pt x="636746" y="822089"/>
                </a:lnTo>
                <a:lnTo>
                  <a:pt x="0" y="822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4" name="Google Shape;554;p39"/>
          <p:cNvSpPr/>
          <p:nvPr/>
        </p:nvSpPr>
        <p:spPr>
          <a:xfrm>
            <a:off x="8827312" y="8095328"/>
            <a:ext cx="601862" cy="696893"/>
          </a:xfrm>
          <a:custGeom>
            <a:avLst/>
            <a:gdLst/>
            <a:ahLst/>
            <a:cxnLst/>
            <a:rect l="l" t="t" r="r" b="b"/>
            <a:pathLst>
              <a:path w="601862" h="696893" extrusionOk="0">
                <a:moveTo>
                  <a:pt x="0" y="0"/>
                </a:moveTo>
                <a:lnTo>
                  <a:pt x="601862" y="0"/>
                </a:lnTo>
                <a:lnTo>
                  <a:pt x="601862" y="696893"/>
                </a:lnTo>
                <a:lnTo>
                  <a:pt x="0" y="696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555" name="Google Shape;555;p3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5"/>
          <p:cNvCxnSpPr/>
          <p:nvPr/>
        </p:nvCxnSpPr>
        <p:spPr>
          <a:xfrm>
            <a:off x="1028700" y="1620871"/>
            <a:ext cx="4198009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08" name="Google Shape;108;p15"/>
          <p:cNvCxnSpPr/>
          <p:nvPr/>
        </p:nvCxnSpPr>
        <p:spPr>
          <a:xfrm>
            <a:off x="13061291" y="1620871"/>
            <a:ext cx="4198009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09" name="Google Shape;109;p15"/>
          <p:cNvGrpSpPr/>
          <p:nvPr/>
        </p:nvGrpSpPr>
        <p:grpSpPr>
          <a:xfrm>
            <a:off x="869291" y="2856832"/>
            <a:ext cx="4920570" cy="6401472"/>
            <a:chOff x="0" y="-47625"/>
            <a:chExt cx="1295953" cy="1685984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6683715" y="2856832"/>
            <a:ext cx="4920570" cy="6401472"/>
            <a:chOff x="0" y="-47625"/>
            <a:chExt cx="1295953" cy="1685984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2338730" y="2856832"/>
            <a:ext cx="4920570" cy="6401472"/>
            <a:chOff x="0" y="-47625"/>
            <a:chExt cx="1295953" cy="1685984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5889717" y="1162050"/>
            <a:ext cx="6508565" cy="107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OVERVIEW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622499" y="4888125"/>
            <a:ext cx="341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1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175800" y="4888125"/>
            <a:ext cx="39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2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3277258" y="4888125"/>
            <a:ext cx="304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3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900322" y="5799139"/>
            <a:ext cx="2858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Getting the best out of the data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865246" y="5799139"/>
            <a:ext cx="455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Finding the best model for prediction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3369761" y="5799139"/>
            <a:ext cx="28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Conclusion &amp; Evaluation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869300" y="31117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3126" y="3296850"/>
            <a:ext cx="2051423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133" name="Google Shape;133;p16"/>
          <p:cNvCxnSpPr/>
          <p:nvPr/>
        </p:nvCxnSpPr>
        <p:spPr>
          <a:xfrm>
            <a:off x="1621275" y="678975"/>
            <a:ext cx="157275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34" name="Google Shape;134;p16"/>
          <p:cNvSpPr txBox="1"/>
          <p:nvPr/>
        </p:nvSpPr>
        <p:spPr>
          <a:xfrm>
            <a:off x="1028700" y="4843025"/>
            <a:ext cx="136032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Getting the best out of the data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Part 01</a:t>
            </a:r>
            <a:endParaRPr sz="2800" b="1"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/>
        </p:nvSpPr>
        <p:spPr>
          <a:xfrm>
            <a:off x="4091436" y="7684945"/>
            <a:ext cx="58665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135,493 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1924486" y="7684945"/>
            <a:ext cx="58665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4,476,749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9650200" y="2898025"/>
            <a:ext cx="76089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028700" y="1190625"/>
            <a:ext cx="12795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Merging Data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>
            <a:off x="8531975" y="1733150"/>
            <a:ext cx="87270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8" name="Google Shape;148;p17"/>
          <p:cNvSpPr/>
          <p:nvPr/>
        </p:nvSpPr>
        <p:spPr>
          <a:xfrm>
            <a:off x="1028700" y="2898025"/>
            <a:ext cx="76089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483050" y="3597225"/>
            <a:ext cx="6177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ID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Category – Classification of the customer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Region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Target (Fraud/Non-Fraud)</a:t>
            </a:r>
            <a:endParaRPr sz="2100"/>
          </a:p>
        </p:txBody>
      </p:sp>
      <p:sp>
        <p:nvSpPr>
          <p:cNvPr id="150" name="Google Shape;150;p17"/>
          <p:cNvSpPr txBox="1"/>
          <p:nvPr/>
        </p:nvSpPr>
        <p:spPr>
          <a:xfrm>
            <a:off x="10144500" y="3597225"/>
            <a:ext cx="7114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Invoice 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Tarif Type – pricing category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Consumption – in kWh (elec.) or m³ (gaz)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Months - timespan of the invoice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Reading Remark – annotations for counter readings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Counter Type – gaz or electricity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5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12812027" y="7684950"/>
            <a:ext cx="48309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135,433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483050" y="7684950"/>
            <a:ext cx="74829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53 Features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028700" y="2898025"/>
            <a:ext cx="162303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483050" y="3597225"/>
            <a:ext cx="6177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ID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Category – Classification of the customer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Region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Target (Fraud/Non-Fraud)</a:t>
            </a:r>
            <a:endParaRPr sz="2100"/>
          </a:p>
        </p:txBody>
      </p:sp>
      <p:sp>
        <p:nvSpPr>
          <p:cNvPr id="160" name="Google Shape;160;p18"/>
          <p:cNvSpPr txBox="1"/>
          <p:nvPr/>
        </p:nvSpPr>
        <p:spPr>
          <a:xfrm>
            <a:off x="10144500" y="3597225"/>
            <a:ext cx="7114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Tarif Type – pricing category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Consumption – in kWh (elec.) or m³ (gaz)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Months - timespan of the invoice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Reading Remark – annotations for counter readings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Counter Type – gaz or electricity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62" name="Google Shape;162;p18"/>
          <p:cNvCxnSpPr/>
          <p:nvPr/>
        </p:nvCxnSpPr>
        <p:spPr>
          <a:xfrm>
            <a:off x="2229725" y="4881125"/>
            <a:ext cx="1731900" cy="0"/>
          </a:xfrm>
          <a:prstGeom prst="straightConnector1">
            <a:avLst/>
          </a:prstGeom>
          <a:noFill/>
          <a:ln w="38100" cap="flat" cmpd="sng">
            <a:solidFill>
              <a:srgbClr val="1AD0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/>
          <p:nvPr/>
        </p:nvSpPr>
        <p:spPr>
          <a:xfrm>
            <a:off x="2088575" y="518662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2088575" y="5837300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0739375" y="476202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0739375" y="5837300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0739375" y="657007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6</a:t>
            </a:fld>
            <a:endParaRPr>
              <a:solidFill>
                <a:srgbClr val="F0F9FF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028700" y="1190625"/>
            <a:ext cx="12795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Merging Data</a:t>
            </a: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8531975" y="1733150"/>
            <a:ext cx="87270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Imbalanced Data</a:t>
            </a:r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11222925" y="1817800"/>
            <a:ext cx="61608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78" name="Google Shape;178;p19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08" y="3015799"/>
            <a:ext cx="10594826" cy="64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7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Oversampling</a:t>
            </a:r>
            <a:endParaRPr/>
          </a:p>
        </p:txBody>
      </p:sp>
      <p:cxnSp>
        <p:nvCxnSpPr>
          <p:cNvPr id="187" name="Google Shape;187;p20"/>
          <p:cNvCxnSpPr/>
          <p:nvPr/>
        </p:nvCxnSpPr>
        <p:spPr>
          <a:xfrm>
            <a:off x="10187600" y="1817800"/>
            <a:ext cx="71961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88" name="Google Shape;188;p20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63" y="3015025"/>
            <a:ext cx="10589071" cy="6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1"/>
          <p:cNvCxnSpPr/>
          <p:nvPr/>
        </p:nvCxnSpPr>
        <p:spPr>
          <a:xfrm>
            <a:off x="6055175" y="1817800"/>
            <a:ext cx="113286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97" name="Google Shape;197;p21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63" y="3015799"/>
            <a:ext cx="10588752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9</a:t>
            </a:fld>
            <a:endParaRPr>
              <a:solidFill>
                <a:srgbClr val="F0F9FF"/>
              </a:solidFill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SMOTE*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14734675" y="7784700"/>
            <a:ext cx="278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*</a:t>
            </a:r>
            <a:endParaRPr sz="60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4994550" y="8089500"/>
            <a:ext cx="338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ynthetic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inority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versampling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Te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chnique 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Benutzerdefiniert</PresentationFormat>
  <Paragraphs>220</Paragraphs>
  <Slides>27</Slides>
  <Notes>27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DM Sans</vt:lpstr>
      <vt:lpstr>Anton</vt:lpstr>
      <vt:lpstr>Tomorrow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 Berger</cp:lastModifiedBy>
  <cp:revision>1</cp:revision>
  <dcterms:modified xsi:type="dcterms:W3CDTF">2025-06-04T13:36:51Z</dcterms:modified>
</cp:coreProperties>
</file>